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 snapToGrid="0">
      <p:cViewPr varScale="1">
        <p:scale>
          <a:sx n="87" d="100"/>
          <a:sy n="87" d="100"/>
        </p:scale>
        <p:origin x="-62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2964-BA05-4CEA-ACD2-00559A24BE78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A821-452F-4D18-A795-37BD0839A9C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514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2964-BA05-4CEA-ACD2-00559A24BE78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A821-452F-4D18-A795-37BD0839A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26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2964-BA05-4CEA-ACD2-00559A24BE78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A821-452F-4D18-A795-37BD0839A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39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2964-BA05-4CEA-ACD2-00559A24BE78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A821-452F-4D18-A795-37BD0839A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385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2964-BA05-4CEA-ACD2-00559A24BE78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A821-452F-4D18-A795-37BD0839A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937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2964-BA05-4CEA-ACD2-00559A24BE78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A821-452F-4D18-A795-37BD0839A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663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2964-BA05-4CEA-ACD2-00559A24BE78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A821-452F-4D18-A795-37BD0839A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647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2964-BA05-4CEA-ACD2-00559A24BE78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A821-452F-4D18-A795-37BD0839A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0611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2964-BA05-4CEA-ACD2-00559A24BE78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A821-452F-4D18-A795-37BD0839A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7951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2964-BA05-4CEA-ACD2-00559A24BE78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A821-452F-4D18-A795-37BD0839A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5681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2964-BA05-4CEA-ACD2-00559A24BE78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A821-452F-4D18-A795-37BD0839A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34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2964-BA05-4CEA-ACD2-00559A24BE78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A821-452F-4D18-A795-37BD0839A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2239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2964-BA05-4CEA-ACD2-00559A24BE78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A821-452F-4D18-A795-37BD0839A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3137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2964-BA05-4CEA-ACD2-00559A24BE78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A821-452F-4D18-A795-37BD0839A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6531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3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3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2964-BA05-4CEA-ACD2-00559A24BE78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A821-452F-4D18-A795-37BD0839A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504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2964-BA05-4CEA-ACD2-00559A24BE78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A821-452F-4D18-A795-37BD0839A9C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518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2964-BA05-4CEA-ACD2-00559A24BE78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A821-452F-4D18-A795-37BD0839A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914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2964-BA05-4CEA-ACD2-00559A24BE78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A821-452F-4D18-A795-37BD0839A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85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2964-BA05-4CEA-ACD2-00559A24BE78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A821-452F-4D18-A795-37BD0839A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446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2964-BA05-4CEA-ACD2-00559A24BE78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A821-452F-4D18-A795-37BD0839A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751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0FD2964-BA05-4CEA-ACD2-00559A24BE78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28A821-452F-4D18-A795-37BD0839A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829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2964-BA05-4CEA-ACD2-00559A24BE78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A821-452F-4D18-A795-37BD0839A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916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0FD2964-BA05-4CEA-ACD2-00559A24BE78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D28A821-452F-4D18-A795-37BD0839A9C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530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D2964-BA05-4CEA-ACD2-00559A24BE78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8A821-452F-4D18-A795-37BD0839A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476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Подготовка документов на </a:t>
            </a:r>
            <a:r>
              <a:rPr lang="ru-RU" sz="6000" b="1" dirty="0"/>
              <a:t>награждение знаками отличия Министерства обороны Российской Федерации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050" y="4744015"/>
            <a:ext cx="10479331" cy="854605"/>
          </a:xfrm>
        </p:spPr>
        <p:txBody>
          <a:bodyPr>
            <a:normAutofit fontScale="77500" lnSpcReduction="20000"/>
          </a:bodyPr>
          <a:lstStyle/>
          <a:p>
            <a:r>
              <a:rPr lang="ru-RU" b="1" cap="none" dirty="0">
                <a:solidFill>
                  <a:schemeClr val="bg2">
                    <a:lumMod val="10000"/>
                  </a:schemeClr>
                </a:solidFill>
              </a:rPr>
              <a:t>Приказ Министра обороны Российской Федерации № 505 от 4 декабря 2007 г</a:t>
            </a:r>
            <a:r>
              <a:rPr lang="ru-RU" b="1" cap="none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ru-RU" sz="2500" b="1" cap="none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2500" b="1" cap="none" dirty="0" smtClean="0">
                <a:solidFill>
                  <a:schemeClr val="bg2">
                    <a:lumMod val="10000"/>
                  </a:schemeClr>
                </a:solidFill>
              </a:rPr>
              <a:t>Приказ </a:t>
            </a:r>
            <a:r>
              <a:rPr lang="ru-RU" sz="2500" b="1" cap="none" dirty="0">
                <a:solidFill>
                  <a:schemeClr val="bg2">
                    <a:lumMod val="10000"/>
                  </a:schemeClr>
                </a:solidFill>
              </a:rPr>
              <a:t>Министра обороны Российской Федерации № 30 от 22 января 2008 г</a:t>
            </a:r>
            <a:r>
              <a:rPr lang="ru-RU" sz="2500" b="1" cap="none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ru-RU" sz="2500" b="1" cap="none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94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Третье согласование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160" y="2176508"/>
            <a:ext cx="8982640" cy="2449811"/>
          </a:xfrm>
        </p:spPr>
      </p:pic>
      <p:sp>
        <p:nvSpPr>
          <p:cNvPr id="5" name="Прямоугольник 4"/>
          <p:cNvSpPr/>
          <p:nvPr/>
        </p:nvSpPr>
        <p:spPr>
          <a:xfrm>
            <a:off x="1635160" y="4888871"/>
            <a:ext cx="8884967" cy="8057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Остается без изменений!!!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87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Данные пунктов 1-9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563" y="1815173"/>
            <a:ext cx="7320392" cy="3481104"/>
          </a:xfrm>
        </p:spPr>
      </p:pic>
      <p:sp>
        <p:nvSpPr>
          <p:cNvPr id="5" name="Прямоугольник 4"/>
          <p:cNvSpPr/>
          <p:nvPr/>
        </p:nvSpPr>
        <p:spPr>
          <a:xfrm>
            <a:off x="1683996" y="5296277"/>
            <a:ext cx="8884967" cy="8057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СТРОГО по шаблону!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048635" y="4103302"/>
            <a:ext cx="1283373" cy="52266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5916773" y="3980289"/>
            <a:ext cx="542378" cy="13937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6401858" y="3363365"/>
            <a:ext cx="1289740" cy="100946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Вписывать ТОЛЬКО инициал имени и без пробела - фамилию</a:t>
            </a:r>
            <a:endParaRPr lang="ru-RU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10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416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Информация по наградам 2012-2018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6969541"/>
              </p:ext>
            </p:extLst>
          </p:nvPr>
        </p:nvGraphicFramePr>
        <p:xfrm>
          <a:off x="1666263" y="987281"/>
          <a:ext cx="8669226" cy="560402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575375"/>
                <a:gridCol w="915935"/>
                <a:gridCol w="1069157"/>
                <a:gridCol w="1069157"/>
                <a:gridCol w="1069157"/>
                <a:gridCol w="1069157"/>
                <a:gridCol w="950644"/>
                <a:gridCol w="950644"/>
              </a:tblGrid>
              <a:tr h="442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Награда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2012 </a:t>
                      </a:r>
                      <a:r>
                        <a:rPr lang="ru-RU" sz="1400" dirty="0">
                          <a:effectLst/>
                        </a:rPr>
                        <a:t>г.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2013 г.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2014 г.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2015 г.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2016 г.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2017 г.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2018 г.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весна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/>
                </a:tc>
              </a:tr>
              <a:tr h="1549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Медаль «За заслуги в увековечении памяти погибших при защите Отечества»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 anchor="ctr"/>
                </a:tc>
              </a:tr>
              <a:tr h="1106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Знак отличия «За отличие в поисковом движении» 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I </a:t>
                      </a:r>
                      <a:r>
                        <a:rPr lang="ru-RU" sz="1200" dirty="0">
                          <a:effectLst/>
                        </a:rPr>
                        <a:t> степени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 anchor="ctr"/>
                </a:tc>
              </a:tr>
              <a:tr h="1106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Знак отличия «За отличие в поисковом движении» 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II </a:t>
                      </a:r>
                      <a:r>
                        <a:rPr lang="ru-RU" sz="1200" dirty="0">
                          <a:effectLst/>
                        </a:rPr>
                        <a:t> степени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 anchor="ctr"/>
                </a:tc>
              </a:tr>
              <a:tr h="110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Знак отличия «За отличие в поисковом движении» 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III </a:t>
                      </a:r>
                      <a:r>
                        <a:rPr lang="ru-RU" sz="1200" dirty="0">
                          <a:effectLst/>
                        </a:rPr>
                        <a:t>степени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378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197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 anchor="ctr"/>
                </a:tc>
              </a:tr>
              <a:tr h="240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ИТОГО: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136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120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372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587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452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412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256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75" marR="4497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09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2263" y="99588"/>
            <a:ext cx="11547475" cy="799802"/>
          </a:xfrm>
        </p:spPr>
        <p:txBody>
          <a:bodyPr/>
          <a:lstStyle/>
          <a:p>
            <a:r>
              <a:rPr lang="ru-RU" b="1" dirty="0"/>
              <a:t>Общие положения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4294967295"/>
          </p:nvPr>
        </p:nvSpPr>
        <p:spPr>
          <a:xfrm>
            <a:off x="6056769" y="1194386"/>
            <a:ext cx="5966234" cy="5092597"/>
          </a:xfrm>
          <a:ln w="19050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/>
          <a:lstStyle/>
          <a:p>
            <a:pPr algn="ctr"/>
            <a:r>
              <a:rPr lang="ru-RU" sz="1800" b="1" dirty="0"/>
              <a:t>Медаль «За заслуги в увековечении памяти погибших при защите Отечества</a:t>
            </a:r>
            <a:r>
              <a:rPr lang="ru-RU" sz="1800" b="1" dirty="0" smtClean="0"/>
              <a:t>»</a:t>
            </a:r>
            <a:r>
              <a:rPr lang="ru-RU" sz="800" b="1" dirty="0"/>
              <a:t> </a:t>
            </a:r>
            <a:endParaRPr lang="ru-RU" sz="1800" b="1" dirty="0"/>
          </a:p>
          <a:p>
            <a:pPr marL="0" indent="0" algn="just">
              <a:buNone/>
            </a:pPr>
            <a:r>
              <a:rPr lang="ru-RU" sz="1600" i="1" dirty="0" smtClean="0">
                <a:solidFill>
                  <a:schemeClr val="tx2">
                    <a:lumMod val="50000"/>
                  </a:schemeClr>
                </a:solidFill>
              </a:rPr>
              <a:t>«</a:t>
            </a:r>
            <a:r>
              <a:rPr lang="ru-RU" sz="1600" i="1" dirty="0">
                <a:solidFill>
                  <a:schemeClr val="tx2">
                    <a:lumMod val="50000"/>
                  </a:schemeClr>
                </a:solidFill>
              </a:rPr>
              <a:t>За большой личный вклад в </a:t>
            </a:r>
            <a:r>
              <a:rPr lang="ru-RU" sz="1600" i="1" dirty="0" smtClean="0">
                <a:solidFill>
                  <a:schemeClr val="tx2">
                    <a:lumMod val="50000"/>
                  </a:schemeClr>
                </a:solidFill>
              </a:rPr>
              <a:t>увековечение памяти погибших защитников Отечества, установление </a:t>
            </a:r>
            <a:r>
              <a:rPr lang="ru-RU" sz="1600" i="1" dirty="0">
                <a:solidFill>
                  <a:schemeClr val="tx2">
                    <a:lumMod val="50000"/>
                  </a:schemeClr>
                </a:solidFill>
              </a:rPr>
              <a:t>имен погибших                    и судеб пропавших без вести </a:t>
            </a:r>
            <a:r>
              <a:rPr lang="ru-RU" sz="1600" i="1" dirty="0" smtClean="0">
                <a:solidFill>
                  <a:schemeClr val="tx2">
                    <a:lumMod val="50000"/>
                  </a:schemeClr>
                </a:solidFill>
              </a:rPr>
              <a:t>военнослужащих, </a:t>
            </a:r>
            <a:r>
              <a:rPr lang="ru-RU" sz="1600" i="1" dirty="0">
                <a:solidFill>
                  <a:schemeClr val="tx2">
                    <a:lumMod val="50000"/>
                  </a:schemeClr>
                </a:solidFill>
              </a:rPr>
              <a:t>проявившие </a:t>
            </a:r>
            <a:r>
              <a:rPr lang="ru-RU" sz="1600" i="1" dirty="0" smtClean="0">
                <a:solidFill>
                  <a:schemeClr val="tx2">
                    <a:lumMod val="50000"/>
                  </a:schemeClr>
                </a:solidFill>
              </a:rPr>
              <a:t>                   при </a:t>
            </a:r>
            <a:r>
              <a:rPr lang="ru-RU" sz="1600" i="1" dirty="0">
                <a:solidFill>
                  <a:schemeClr val="tx2">
                    <a:lumMod val="50000"/>
                  </a:schemeClr>
                </a:solidFill>
              </a:rPr>
              <a:t>этом высокие моральные и деловые качества, усердие                    и разумную инициативу</a:t>
            </a:r>
            <a:r>
              <a:rPr lang="ru-RU" sz="1600" i="1" dirty="0" smtClean="0">
                <a:solidFill>
                  <a:schemeClr val="tx2">
                    <a:lumMod val="50000"/>
                  </a:schemeClr>
                </a:solidFill>
              </a:rPr>
              <a:t>»</a:t>
            </a:r>
          </a:p>
          <a:p>
            <a:pPr algn="just">
              <a:buFontTx/>
              <a:buChar char="-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Повторное награждение медалью не производится;</a:t>
            </a:r>
          </a:p>
          <a:p>
            <a:pPr algn="just">
              <a:buFontTx/>
              <a:buChar char="-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Награждение посмертно не производится.</a:t>
            </a:r>
            <a:endParaRPr lang="ru-RU" sz="16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sz="1400" b="1" dirty="0" smtClean="0"/>
          </a:p>
          <a:p>
            <a:pPr marL="0" indent="0" algn="ctr">
              <a:buNone/>
            </a:pPr>
            <a:endParaRPr lang="ru-RU" sz="1800" b="1" dirty="0" smtClean="0"/>
          </a:p>
          <a:p>
            <a:pPr algn="ctr"/>
            <a:endParaRPr lang="ru-RU" sz="1800" b="1" dirty="0"/>
          </a:p>
          <a:p>
            <a:endParaRPr lang="ru-RU" sz="1600" dirty="0"/>
          </a:p>
          <a:p>
            <a:endParaRPr lang="ru-RU" sz="14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4294967295"/>
          </p:nvPr>
        </p:nvSpPr>
        <p:spPr>
          <a:xfrm>
            <a:off x="190688" y="1194387"/>
            <a:ext cx="5674607" cy="5092596"/>
          </a:xfrm>
          <a:ln w="19050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/>
          <a:lstStyle/>
          <a:p>
            <a:pPr algn="ctr"/>
            <a:r>
              <a:rPr lang="ru-RU" sz="1800" b="1" dirty="0"/>
              <a:t>Знак отличия «За отличие в поисковом движении</a:t>
            </a:r>
            <a:r>
              <a:rPr lang="ru-RU" sz="1800" b="1" dirty="0" smtClean="0"/>
              <a:t>» </a:t>
            </a:r>
            <a:endParaRPr lang="ru-RU" sz="1000" b="1" dirty="0" smtClean="0"/>
          </a:p>
          <a:p>
            <a:pPr algn="ctr"/>
            <a:endParaRPr lang="ru-RU" sz="500" b="1" dirty="0" smtClean="0"/>
          </a:p>
          <a:p>
            <a:pPr marL="0" indent="0" algn="just">
              <a:buNone/>
            </a:pPr>
            <a:r>
              <a:rPr lang="ru-RU" sz="1600" i="1" dirty="0" smtClean="0"/>
              <a:t>«За большой личный вклад в установление имен погибших                   и судеб пропавших без вести военнослужащих, проявившие      при этом высокие моральные и деловые качества, усердие                    и разумную инициативу»</a:t>
            </a:r>
          </a:p>
          <a:p>
            <a:pPr marL="0" indent="0" algn="just">
              <a:buNone/>
            </a:pPr>
            <a:endParaRPr lang="ru-RU" sz="1600" i="1" dirty="0"/>
          </a:p>
          <a:p>
            <a:pPr algn="ctr"/>
            <a:endParaRPr lang="ru-RU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190687" y="3098600"/>
            <a:ext cx="5674608" cy="1740845"/>
            <a:chOff x="268994" y="2636668"/>
            <a:chExt cx="5674608" cy="1740845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268994" y="2636668"/>
              <a:ext cx="1464816" cy="63919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III</a:t>
              </a:r>
              <a:r>
                <a:rPr lang="ru-RU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</a:t>
              </a:r>
              <a:r>
                <a:rPr lang="ru-RU" dirty="0">
                  <a:solidFill>
                    <a:schemeClr val="bg2">
                      <a:lumMod val="10000"/>
                    </a:schemeClr>
                  </a:solidFill>
                </a:rPr>
                <a:t>степень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373890" y="2636668"/>
              <a:ext cx="1464816" cy="63919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II</a:t>
              </a:r>
              <a:r>
                <a:rPr lang="ru-RU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степень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478786" y="2636668"/>
              <a:ext cx="1464816" cy="63919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I</a:t>
              </a:r>
              <a:r>
                <a:rPr lang="ru-RU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степень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68994" y="3738321"/>
              <a:ext cx="1464816" cy="63919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не менее трех лет участия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373890" y="3738321"/>
              <a:ext cx="1464816" cy="63919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не менее пяти лет участия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478786" y="3738321"/>
              <a:ext cx="1464816" cy="63919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не менее семи лет участия</a:t>
              </a:r>
            </a:p>
          </p:txBody>
        </p:sp>
        <p:cxnSp>
          <p:nvCxnSpPr>
            <p:cNvPr id="13" name="Прямая со стрелкой 12"/>
            <p:cNvCxnSpPr>
              <a:stCxn id="6" idx="3"/>
              <a:endCxn id="7" idx="1"/>
            </p:cNvCxnSpPr>
            <p:nvPr/>
          </p:nvCxnSpPr>
          <p:spPr>
            <a:xfrm>
              <a:off x="1733810" y="2956264"/>
              <a:ext cx="640080" cy="0"/>
            </a:xfrm>
            <a:prstGeom prst="straightConnector1">
              <a:avLst/>
            </a:prstGeom>
            <a:ln w="22225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3838706" y="2969303"/>
              <a:ext cx="640080" cy="0"/>
            </a:xfrm>
            <a:prstGeom prst="straightConnector1">
              <a:avLst/>
            </a:prstGeom>
            <a:ln w="22225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flipH="1">
              <a:off x="999367" y="3265960"/>
              <a:ext cx="4070" cy="482261"/>
            </a:xfrm>
            <a:prstGeom prst="straightConnector1">
              <a:avLst/>
            </a:prstGeom>
            <a:ln w="22225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 flipH="1">
              <a:off x="3102228" y="3265960"/>
              <a:ext cx="4070" cy="482261"/>
            </a:xfrm>
            <a:prstGeom prst="straightConnector1">
              <a:avLst/>
            </a:prstGeom>
            <a:ln w="22225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 flipH="1">
              <a:off x="5205089" y="3275860"/>
              <a:ext cx="4070" cy="482261"/>
            </a:xfrm>
            <a:prstGeom prst="straightConnector1">
              <a:avLst/>
            </a:prstGeom>
            <a:ln w="22225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0" name="Прямоугольник 19"/>
          <p:cNvSpPr/>
          <p:nvPr/>
        </p:nvSpPr>
        <p:spPr>
          <a:xfrm>
            <a:off x="182545" y="5610699"/>
            <a:ext cx="5682750" cy="6050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rgbClr val="FF0000"/>
                </a:solidFill>
              </a:rPr>
              <a:t>!</a:t>
            </a:r>
            <a:r>
              <a:rPr lang="ru-RU" dirty="0">
                <a:solidFill>
                  <a:srgbClr val="FF0000"/>
                </a:solidFill>
              </a:rPr>
              <a:t>не является </a:t>
            </a:r>
            <a:r>
              <a:rPr lang="ru-RU" dirty="0" smtClean="0">
                <a:solidFill>
                  <a:srgbClr val="FF0000"/>
                </a:solidFill>
              </a:rPr>
              <a:t>ведомственным знаком отличия</a:t>
            </a:r>
            <a:r>
              <a:rPr lang="ru-RU" sz="4800" dirty="0" smtClean="0">
                <a:solidFill>
                  <a:srgbClr val="FF0000"/>
                </a:solidFill>
              </a:rPr>
              <a:t>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244425" y="5610699"/>
            <a:ext cx="5682750" cy="6050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!</a:t>
            </a:r>
            <a:r>
              <a:rPr lang="ru-RU" dirty="0" smtClean="0">
                <a:solidFill>
                  <a:srgbClr val="FF0000"/>
                </a:solidFill>
              </a:rPr>
              <a:t>НЕ</a:t>
            </a:r>
            <a:r>
              <a:rPr lang="ru-RU" sz="4800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является ведомственным знаком отличия</a:t>
            </a:r>
            <a:r>
              <a:rPr lang="ru-RU" sz="4800" dirty="0" smtClean="0">
                <a:solidFill>
                  <a:srgbClr val="FF0000"/>
                </a:solidFill>
              </a:rPr>
              <a:t>!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74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Требования по заполнению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037" y="2037783"/>
            <a:ext cx="8502886" cy="3733501"/>
          </a:xfrm>
        </p:spPr>
      </p:pic>
      <p:cxnSp>
        <p:nvCxnSpPr>
          <p:cNvPr id="18" name="Прямая соединительная линия 17"/>
          <p:cNvCxnSpPr/>
          <p:nvPr/>
        </p:nvCxnSpPr>
        <p:spPr>
          <a:xfrm>
            <a:off x="3748135" y="5416704"/>
            <a:ext cx="16296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516170" y="5409758"/>
            <a:ext cx="16296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7810123" y="5409758"/>
            <a:ext cx="16296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8090780" y="5423650"/>
            <a:ext cx="16296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1358020" y="5667469"/>
            <a:ext cx="9678154" cy="5703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Для медали: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медаль «За заслуги в увековечении памяти погибших защитников Отечества»</a:t>
            </a:r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2607398" y="3655562"/>
            <a:ext cx="9316016" cy="1798514"/>
            <a:chOff x="2607398" y="3655562"/>
            <a:chExt cx="9316016" cy="1798514"/>
          </a:xfrm>
        </p:grpSpPr>
        <p:sp>
          <p:nvSpPr>
            <p:cNvPr id="29" name="Овал 28"/>
            <p:cNvSpPr/>
            <p:nvPr/>
          </p:nvSpPr>
          <p:spPr>
            <a:xfrm>
              <a:off x="2607398" y="4061405"/>
              <a:ext cx="7432895" cy="986828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0" name="Прямая со стрелкой 29"/>
            <p:cNvCxnSpPr/>
            <p:nvPr/>
          </p:nvCxnSpPr>
          <p:spPr>
            <a:xfrm flipH="1">
              <a:off x="9116840" y="3955376"/>
              <a:ext cx="570676" cy="281646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Прямоугольник 31"/>
            <p:cNvSpPr/>
            <p:nvPr/>
          </p:nvSpPr>
          <p:spPr>
            <a:xfrm>
              <a:off x="9740559" y="3655562"/>
              <a:ext cx="2182855" cy="497941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rgbClr val="FF0000"/>
                  </a:solidFill>
                </a:rPr>
                <a:t>полное юридическое название общественной организации/объединения</a:t>
              </a:r>
              <a:endParaRPr lang="ru-RU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34" name="Овал 33"/>
            <p:cNvSpPr/>
            <p:nvPr/>
          </p:nvSpPr>
          <p:spPr>
            <a:xfrm>
              <a:off x="7855390" y="5100990"/>
              <a:ext cx="1077362" cy="353086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5" name="Прямая со стрелкой 34"/>
            <p:cNvCxnSpPr/>
            <p:nvPr/>
          </p:nvCxnSpPr>
          <p:spPr>
            <a:xfrm flipH="1">
              <a:off x="8932752" y="5251935"/>
              <a:ext cx="754764" cy="581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Прямоугольник 36"/>
            <p:cNvSpPr/>
            <p:nvPr/>
          </p:nvSpPr>
          <p:spPr>
            <a:xfrm>
              <a:off x="9825661" y="4951944"/>
              <a:ext cx="1753721" cy="497941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rgbClr val="FF0000"/>
                  </a:solidFill>
                </a:rPr>
                <a:t>вписать необходимую степень</a:t>
              </a:r>
              <a:endParaRPr lang="ru-RU" sz="12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230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Группа 57"/>
          <p:cNvGrpSpPr/>
          <p:nvPr/>
        </p:nvGrpSpPr>
        <p:grpSpPr>
          <a:xfrm>
            <a:off x="1339790" y="371191"/>
            <a:ext cx="10061420" cy="5088055"/>
            <a:chOff x="1620448" y="144855"/>
            <a:chExt cx="10061420" cy="5088055"/>
          </a:xfrm>
        </p:grpSpPr>
        <p:grpSp>
          <p:nvGrpSpPr>
            <p:cNvPr id="55" name="Группа 54"/>
            <p:cNvGrpSpPr/>
            <p:nvPr/>
          </p:nvGrpSpPr>
          <p:grpSpPr>
            <a:xfrm>
              <a:off x="1620448" y="144855"/>
              <a:ext cx="8999268" cy="5088055"/>
              <a:chOff x="1593287" y="153908"/>
              <a:chExt cx="8999268" cy="5088055"/>
            </a:xfrm>
          </p:grpSpPr>
          <p:grpSp>
            <p:nvGrpSpPr>
              <p:cNvPr id="48" name="Группа 47"/>
              <p:cNvGrpSpPr/>
              <p:nvPr/>
            </p:nvGrpSpPr>
            <p:grpSpPr>
              <a:xfrm>
                <a:off x="1593287" y="153908"/>
                <a:ext cx="8999268" cy="5088055"/>
                <a:chOff x="1593287" y="153908"/>
                <a:chExt cx="8999268" cy="5088055"/>
              </a:xfrm>
            </p:grpSpPr>
            <p:grpSp>
              <p:nvGrpSpPr>
                <p:cNvPr id="20" name="Группа 19"/>
                <p:cNvGrpSpPr/>
                <p:nvPr/>
              </p:nvGrpSpPr>
              <p:grpSpPr>
                <a:xfrm>
                  <a:off x="1593287" y="153908"/>
                  <a:ext cx="8999268" cy="5088055"/>
                  <a:chOff x="1611394" y="135801"/>
                  <a:chExt cx="8999268" cy="5088055"/>
                </a:xfrm>
              </p:grpSpPr>
              <p:pic>
                <p:nvPicPr>
                  <p:cNvPr id="4" name="Рисунок 3"/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611394" y="778598"/>
                    <a:ext cx="8999268" cy="4445258"/>
                  </a:xfrm>
                  <a:prstGeom prst="rect">
                    <a:avLst/>
                  </a:prstGeom>
                </p:spPr>
              </p:pic>
              <p:grpSp>
                <p:nvGrpSpPr>
                  <p:cNvPr id="13" name="Группа 12"/>
                  <p:cNvGrpSpPr/>
                  <p:nvPr/>
                </p:nvGrpSpPr>
                <p:grpSpPr>
                  <a:xfrm>
                    <a:off x="4390931" y="135801"/>
                    <a:ext cx="1077362" cy="1186005"/>
                    <a:chOff x="4390931" y="135801"/>
                    <a:chExt cx="1077362" cy="1186005"/>
                  </a:xfrm>
                </p:grpSpPr>
                <p:sp>
                  <p:nvSpPr>
                    <p:cNvPr id="5" name="Овал 4"/>
                    <p:cNvSpPr/>
                    <p:nvPr/>
                  </p:nvSpPr>
                  <p:spPr>
                    <a:xfrm>
                      <a:off x="4390931" y="778598"/>
                      <a:ext cx="1077362" cy="543208"/>
                    </a:xfrm>
                    <a:prstGeom prst="ellips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cxnSp>
                  <p:nvCxnSpPr>
                    <p:cNvPr id="9" name="Прямая со стрелкой 8"/>
                    <p:cNvCxnSpPr/>
                    <p:nvPr/>
                  </p:nvCxnSpPr>
                  <p:spPr>
                    <a:xfrm>
                      <a:off x="4929612" y="588475"/>
                      <a:ext cx="1" cy="190123"/>
                    </a:xfrm>
                    <a:prstGeom prst="straightConnector1">
                      <a:avLst/>
                    </a:prstGeom>
                    <a:ln w="19050">
                      <a:solidFill>
                        <a:srgbClr val="FF0000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0" name="Прямоугольник 9"/>
                    <p:cNvSpPr/>
                    <p:nvPr/>
                  </p:nvSpPr>
                  <p:spPr>
                    <a:xfrm>
                      <a:off x="4436198" y="135801"/>
                      <a:ext cx="1032095" cy="497941"/>
                    </a:xfrm>
                    <a:prstGeom prst="rect">
                      <a:avLst/>
                    </a:prstGeom>
                    <a:noFill/>
                    <a:ln w="190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полностью заглавными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5" name="Овал 14"/>
                  <p:cNvSpPr/>
                  <p:nvPr/>
                </p:nvSpPr>
                <p:spPr>
                  <a:xfrm>
                    <a:off x="6951552" y="2252804"/>
                    <a:ext cx="1658293" cy="543208"/>
                  </a:xfrm>
                  <a:prstGeom prst="ellipse">
                    <a:avLst/>
                  </a:prstGeom>
                  <a:noFill/>
                  <a:ln w="190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cxnSp>
                <p:nvCxnSpPr>
                  <p:cNvPr id="16" name="Прямая со стрелкой 15"/>
                  <p:cNvCxnSpPr/>
                  <p:nvPr/>
                </p:nvCxnSpPr>
                <p:spPr>
                  <a:xfrm flipH="1">
                    <a:off x="8609845" y="2524408"/>
                    <a:ext cx="531136" cy="0"/>
                  </a:xfrm>
                  <a:prstGeom prst="straightConnector1">
                    <a:avLst/>
                  </a:prstGeom>
                  <a:ln w="19050">
                    <a:solidFill>
                      <a:srgbClr val="FF000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8" name="Прямоугольник 17"/>
                  <p:cNvSpPr/>
                  <p:nvPr/>
                </p:nvSpPr>
                <p:spPr>
                  <a:xfrm>
                    <a:off x="9016498" y="2129831"/>
                    <a:ext cx="1552670" cy="871396"/>
                  </a:xfrm>
                  <a:prstGeom prst="rect">
                    <a:avLst/>
                  </a:prstGeom>
                  <a:noFill/>
                  <a:ln w="190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1200" b="1" dirty="0" smtClean="0">
                        <a:solidFill>
                          <a:srgbClr val="FF0000"/>
                        </a:solidFill>
                      </a:rPr>
                      <a:t>ноль перед датой не ставится</a:t>
                    </a:r>
                    <a:endParaRPr lang="ru-RU" sz="1200" b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>
                  <a:off x="4911505" y="3048021"/>
                  <a:ext cx="108641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>
                  <a:off x="5416990" y="3049516"/>
                  <a:ext cx="108641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>
                  <a:off x="5643328" y="3049542"/>
                  <a:ext cx="108641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6503407" y="3046513"/>
                  <a:ext cx="108641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7861426" y="3046513"/>
                  <a:ext cx="108641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4897925" y="4004661"/>
                  <a:ext cx="108641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5376250" y="4004661"/>
                  <a:ext cx="108641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/>
                <p:nvPr/>
              </p:nvCxnSpPr>
              <p:spPr>
                <a:xfrm>
                  <a:off x="5593535" y="4004661"/>
                  <a:ext cx="108641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Прямая соединительная линия 38"/>
                <p:cNvCxnSpPr/>
                <p:nvPr/>
              </p:nvCxnSpPr>
              <p:spPr>
                <a:xfrm>
                  <a:off x="6498880" y="4004661"/>
                  <a:ext cx="108641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Прямая соединительная линия 39"/>
                <p:cNvCxnSpPr/>
                <p:nvPr/>
              </p:nvCxnSpPr>
              <p:spPr>
                <a:xfrm>
                  <a:off x="6824804" y="4004661"/>
                  <a:ext cx="108641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Прямая соединительная линия 40"/>
                <p:cNvCxnSpPr/>
                <p:nvPr/>
              </p:nvCxnSpPr>
              <p:spPr>
                <a:xfrm>
                  <a:off x="8125486" y="4004661"/>
                  <a:ext cx="108641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Прямая соединительная линия 41"/>
                <p:cNvCxnSpPr/>
                <p:nvPr/>
              </p:nvCxnSpPr>
              <p:spPr>
                <a:xfrm>
                  <a:off x="8360876" y="4004661"/>
                  <a:ext cx="108641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8591738" y="4004661"/>
                  <a:ext cx="108641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>
                  <a:off x="8889750" y="4004661"/>
                  <a:ext cx="108641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6485300" y="4267211"/>
                  <a:ext cx="108641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6874598" y="4261186"/>
                  <a:ext cx="108641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>
                  <a:off x="7048123" y="4264215"/>
                  <a:ext cx="108641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" name="Овал 48"/>
              <p:cNvSpPr/>
              <p:nvPr/>
            </p:nvSpPr>
            <p:spPr>
              <a:xfrm>
                <a:off x="2977082" y="2362954"/>
                <a:ext cx="1077362" cy="353086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50" name="Прямая со стрелкой 49"/>
              <p:cNvCxnSpPr/>
              <p:nvPr/>
            </p:nvCxnSpPr>
            <p:spPr>
              <a:xfrm>
                <a:off x="2664108" y="2362954"/>
                <a:ext cx="347728" cy="106029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Прямоугольник 52"/>
              <p:cNvSpPr/>
              <p:nvPr/>
            </p:nvSpPr>
            <p:spPr>
              <a:xfrm>
                <a:off x="1790635" y="2088744"/>
                <a:ext cx="933640" cy="391559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b="1" dirty="0" smtClean="0">
                    <a:solidFill>
                      <a:srgbClr val="FF0000"/>
                    </a:solidFill>
                  </a:rPr>
                  <a:t>строчными</a:t>
                </a:r>
                <a:endParaRPr lang="ru-RU" sz="1200" b="1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56" name="Прямая со стрелкой 55"/>
            <p:cNvCxnSpPr/>
            <p:nvPr/>
          </p:nvCxnSpPr>
          <p:spPr>
            <a:xfrm flipH="1">
              <a:off x="8305046" y="2930305"/>
              <a:ext cx="531136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Прямоугольник 56"/>
            <p:cNvSpPr/>
            <p:nvPr/>
          </p:nvSpPr>
          <p:spPr>
            <a:xfrm>
              <a:off x="8496678" y="2574583"/>
              <a:ext cx="3185190" cy="871396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rgbClr val="FF0000"/>
                  </a:solidFill>
                </a:rPr>
                <a:t>по убывающей с сокращениями и правильно расставленными пробелами</a:t>
              </a:r>
              <a:endParaRPr lang="ru-RU" sz="12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517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1426844" y="217283"/>
            <a:ext cx="10632371" cy="5576935"/>
            <a:chOff x="1426844" y="217283"/>
            <a:chExt cx="10632371" cy="5576935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1426844" y="217283"/>
              <a:ext cx="10632371" cy="4066940"/>
              <a:chOff x="1426844" y="217283"/>
              <a:chExt cx="10632371" cy="4066940"/>
            </a:xfrm>
          </p:grpSpPr>
          <p:grpSp>
            <p:nvGrpSpPr>
              <p:cNvPr id="13" name="Группа 12"/>
              <p:cNvGrpSpPr/>
              <p:nvPr/>
            </p:nvGrpSpPr>
            <p:grpSpPr>
              <a:xfrm>
                <a:off x="1426844" y="1077363"/>
                <a:ext cx="10632371" cy="3206860"/>
                <a:chOff x="1426844" y="1077363"/>
                <a:chExt cx="10632371" cy="3206860"/>
              </a:xfrm>
            </p:grpSpPr>
            <p:pic>
              <p:nvPicPr>
                <p:cNvPr id="2" name="Рисунок 1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426844" y="1077363"/>
                  <a:ext cx="9270486" cy="3206860"/>
                </a:xfrm>
                <a:prstGeom prst="rect">
                  <a:avLst/>
                </a:prstGeom>
              </p:spPr>
            </p:pic>
            <p:cxnSp>
              <p:nvCxnSpPr>
                <p:cNvPr id="8" name="Прямая соединительная линия 7"/>
                <p:cNvCxnSpPr/>
                <p:nvPr/>
              </p:nvCxnSpPr>
              <p:spPr>
                <a:xfrm>
                  <a:off x="10583501" y="1258432"/>
                  <a:ext cx="18107" cy="3025791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Прямоугольник 11"/>
                <p:cNvSpPr/>
                <p:nvPr/>
              </p:nvSpPr>
              <p:spPr>
                <a:xfrm>
                  <a:off x="10801444" y="1258432"/>
                  <a:ext cx="1257771" cy="3025791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1200" b="1" dirty="0" smtClean="0">
                      <a:solidFill>
                        <a:srgbClr val="FF0000"/>
                      </a:solidFill>
                    </a:rPr>
                    <a:t>Союзы, предлоги, числительные не должны находиться в конце строки!</a:t>
                  </a:r>
                  <a:endParaRPr lang="ru-RU" sz="1200" b="1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7" name="Группа 6"/>
              <p:cNvGrpSpPr/>
              <p:nvPr/>
            </p:nvGrpSpPr>
            <p:grpSpPr>
              <a:xfrm>
                <a:off x="1616044" y="217283"/>
                <a:ext cx="2272420" cy="1312753"/>
                <a:chOff x="1616044" y="217283"/>
                <a:chExt cx="2272420" cy="1312753"/>
              </a:xfrm>
            </p:grpSpPr>
            <p:sp>
              <p:nvSpPr>
                <p:cNvPr id="3" name="Овал 2"/>
                <p:cNvSpPr/>
                <p:nvPr/>
              </p:nvSpPr>
              <p:spPr>
                <a:xfrm>
                  <a:off x="1991763" y="986828"/>
                  <a:ext cx="1520982" cy="543208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4" name="Прямая со стрелкой 3"/>
                <p:cNvCxnSpPr/>
                <p:nvPr/>
              </p:nvCxnSpPr>
              <p:spPr>
                <a:xfrm>
                  <a:off x="2752254" y="715224"/>
                  <a:ext cx="1" cy="271604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" name="Прямоугольник 5"/>
                <p:cNvSpPr/>
                <p:nvPr/>
              </p:nvSpPr>
              <p:spPr>
                <a:xfrm>
                  <a:off x="1616044" y="217283"/>
                  <a:ext cx="2272420" cy="497941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1200" b="1" dirty="0" smtClean="0">
                      <a:solidFill>
                        <a:srgbClr val="FF0000"/>
                      </a:solidFill>
                    </a:rPr>
                    <a:t>Фамилию И.О. прописываем один раз в самом начале текста</a:t>
                  </a:r>
                  <a:endParaRPr lang="ru-RU" sz="1200" b="1" dirty="0">
                    <a:solidFill>
                      <a:srgbClr val="FF0000"/>
                    </a:solidFill>
                  </a:endParaRPr>
                </a:p>
              </p:txBody>
            </p:sp>
          </p:grpSp>
        </p:grpSp>
        <p:sp>
          <p:nvSpPr>
            <p:cNvPr id="15" name="Прямоугольник 14"/>
            <p:cNvSpPr/>
            <p:nvPr/>
          </p:nvSpPr>
          <p:spPr>
            <a:xfrm>
              <a:off x="1616044" y="4798337"/>
              <a:ext cx="8967457" cy="99588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FF0000"/>
                  </a:solidFill>
                </a:rPr>
                <a:t>Текст СТРОГО по образцу. Можно вписывать дополнительную информацию. </a:t>
              </a:r>
            </a:p>
            <a:p>
              <a:pPr algn="ctr"/>
              <a:r>
                <a:rPr lang="ru-RU" b="1" dirty="0" smtClean="0">
                  <a:solidFill>
                    <a:srgbClr val="FF0000"/>
                  </a:solidFill>
                </a:rPr>
                <a:t>ТОЛЬКО конкретные ЦИФРЫ, ФАКТЫ, ПРОЕКТЫ.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388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Выводы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55478"/>
          </a:xfrm>
        </p:spPr>
        <p:txBody>
          <a:bodyPr>
            <a:normAutofit fontScale="92500" lnSpcReduction="10000"/>
          </a:bodyPr>
          <a:lstStyle/>
          <a:p>
            <a:r>
              <a:rPr lang="ru-RU" u="sng" dirty="0" smtClean="0"/>
              <a:t>Знаки: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Вывод: за большой личный вклад в установление имен и судеб пропавших без вести военнослужащих, проявленные при этом высокие моральные и деловые качества, усердие                 и разумную инициативу достоин награждения знаком отличия Министерства обороны Российской Федерации – знаком отличия «За отличие в поисковом движении»                                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степени. </a:t>
            </a:r>
          </a:p>
          <a:p>
            <a:r>
              <a:rPr lang="ru-RU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СТРОГО по образцу с красной строки. Указать необходимую степень. Для женщин - «достойна».</a:t>
            </a:r>
            <a:endParaRPr lang="ru-RU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r>
              <a:rPr lang="ru-RU" u="sng" dirty="0" smtClean="0"/>
              <a:t>Медаль:</a:t>
            </a:r>
            <a:endParaRPr lang="ru-RU" u="sng" dirty="0"/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Вывод: за большой личный вклад в увековечение памяти погибших защитников Отечества, установление имен и судеб пропавших без вести военнослужащих, проявленные при этом высокие моральные и деловые качества, усердие и разумную инициативу достоин награждения ведомственным знаком отличия Министерства обороны Российской Федерации – медалью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«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заслуги в увековечении памяти погибших защитников Отечества».</a:t>
            </a:r>
          </a:p>
          <a:p>
            <a:r>
              <a:rPr lang="ru-RU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СТРОГО </a:t>
            </a:r>
            <a:r>
              <a:rPr lang="ru-RU" dirty="0">
                <a:solidFill>
                  <a:srgbClr val="FF0000"/>
                </a:solidFill>
                <a:cs typeface="Times New Roman" panose="02020603050405020304" pitchFamily="18" charset="0"/>
              </a:rPr>
              <a:t>по образцу с красной строки. Для </a:t>
            </a:r>
            <a:r>
              <a:rPr lang="ru-RU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женщин - </a:t>
            </a:r>
            <a:r>
              <a:rPr lang="ru-RU" dirty="0">
                <a:solidFill>
                  <a:srgbClr val="FF0000"/>
                </a:solidFill>
                <a:cs typeface="Times New Roman" panose="02020603050405020304" pitchFamily="18" charset="0"/>
              </a:rPr>
              <a:t>«достойна».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89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Первое согласование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874" y="1871426"/>
            <a:ext cx="7682541" cy="3736825"/>
          </a:xfrm>
        </p:spPr>
      </p:pic>
      <p:grpSp>
        <p:nvGrpSpPr>
          <p:cNvPr id="21" name="Группа 20"/>
          <p:cNvGrpSpPr/>
          <p:nvPr/>
        </p:nvGrpSpPr>
        <p:grpSpPr>
          <a:xfrm>
            <a:off x="2547874" y="1801186"/>
            <a:ext cx="9574716" cy="1207583"/>
            <a:chOff x="2547874" y="1801186"/>
            <a:chExt cx="9574716" cy="1207583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10483913" y="1801186"/>
              <a:ext cx="1638677" cy="497941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rgbClr val="FF0000"/>
                  </a:solidFill>
                </a:rPr>
                <a:t>выбрать либо аттестационную комиссию, либо собрание</a:t>
              </a:r>
              <a:endParaRPr lang="ru-RU" sz="12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20" name="Группа 19"/>
            <p:cNvGrpSpPr/>
            <p:nvPr/>
          </p:nvGrpSpPr>
          <p:grpSpPr>
            <a:xfrm>
              <a:off x="2547874" y="1991762"/>
              <a:ext cx="8153322" cy="1017007"/>
              <a:chOff x="2547874" y="1991762"/>
              <a:chExt cx="8153322" cy="1017007"/>
            </a:xfrm>
          </p:grpSpPr>
          <p:cxnSp>
            <p:nvCxnSpPr>
              <p:cNvPr id="6" name="Прямая соединительная линия 5"/>
              <p:cNvCxnSpPr/>
              <p:nvPr/>
            </p:nvCxnSpPr>
            <p:spPr>
              <a:xfrm flipV="1">
                <a:off x="7677339" y="2136618"/>
                <a:ext cx="2381061" cy="9053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 flipV="1">
                <a:off x="2547874" y="2362954"/>
                <a:ext cx="955817" cy="754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 стрелкой 10"/>
              <p:cNvCxnSpPr/>
              <p:nvPr/>
            </p:nvCxnSpPr>
            <p:spPr>
              <a:xfrm flipH="1">
                <a:off x="10058400" y="1991762"/>
                <a:ext cx="642796" cy="144856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flipV="1">
                <a:off x="4443743" y="2824681"/>
                <a:ext cx="2835243" cy="754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 стрелкой 17"/>
              <p:cNvCxnSpPr/>
              <p:nvPr/>
            </p:nvCxnSpPr>
            <p:spPr>
              <a:xfrm flipH="1">
                <a:off x="7278986" y="2687371"/>
                <a:ext cx="642796" cy="144856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Прямоугольник 18"/>
              <p:cNvSpPr/>
              <p:nvPr/>
            </p:nvSpPr>
            <p:spPr>
              <a:xfrm>
                <a:off x="7677339" y="2510828"/>
                <a:ext cx="2706986" cy="497941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b="1" dirty="0" smtClean="0">
                    <a:solidFill>
                      <a:srgbClr val="FF0000"/>
                    </a:solidFill>
                  </a:rPr>
                  <a:t>указать № протокола и дату по образцу</a:t>
                </a:r>
                <a:endParaRPr lang="ru-RU" sz="1200" b="1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25" name="Группа 24"/>
          <p:cNvGrpSpPr/>
          <p:nvPr/>
        </p:nvGrpSpPr>
        <p:grpSpPr>
          <a:xfrm>
            <a:off x="8709433" y="3739838"/>
            <a:ext cx="3303007" cy="1121873"/>
            <a:chOff x="8709433" y="3739838"/>
            <a:chExt cx="3303007" cy="1121873"/>
          </a:xfrm>
        </p:grpSpPr>
        <p:sp>
          <p:nvSpPr>
            <p:cNvPr id="22" name="Овал 21"/>
            <p:cNvSpPr/>
            <p:nvPr/>
          </p:nvSpPr>
          <p:spPr>
            <a:xfrm>
              <a:off x="8709433" y="4318503"/>
              <a:ext cx="1520982" cy="543208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3" name="Прямая со стрелкой 22"/>
            <p:cNvCxnSpPr/>
            <p:nvPr/>
          </p:nvCxnSpPr>
          <p:spPr>
            <a:xfrm flipH="1">
              <a:off x="9909017" y="4207335"/>
              <a:ext cx="642796" cy="14485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Прямоугольник 23"/>
            <p:cNvSpPr/>
            <p:nvPr/>
          </p:nvSpPr>
          <p:spPr>
            <a:xfrm>
              <a:off x="10483912" y="3739838"/>
              <a:ext cx="1528528" cy="69636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rgbClr val="FF0000"/>
                  </a:solidFill>
                </a:rPr>
                <a:t>Вписывать ТОЛЬКО инициал имени и без пробела - фамилию</a:t>
              </a:r>
              <a:endParaRPr lang="ru-RU" sz="12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707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Заключение старших начальников (знаки)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070" y="2085125"/>
            <a:ext cx="8712814" cy="2975761"/>
          </a:xfrm>
        </p:spPr>
      </p:pic>
      <p:grpSp>
        <p:nvGrpSpPr>
          <p:cNvPr id="20" name="Группа 19"/>
          <p:cNvGrpSpPr/>
          <p:nvPr/>
        </p:nvGrpSpPr>
        <p:grpSpPr>
          <a:xfrm>
            <a:off x="2826190" y="2232058"/>
            <a:ext cx="9251132" cy="2167570"/>
            <a:chOff x="2826190" y="2232058"/>
            <a:chExt cx="9251132" cy="2167570"/>
          </a:xfrm>
        </p:grpSpPr>
        <p:grpSp>
          <p:nvGrpSpPr>
            <p:cNvPr id="10" name="Группа 9"/>
            <p:cNvGrpSpPr/>
            <p:nvPr/>
          </p:nvGrpSpPr>
          <p:grpSpPr>
            <a:xfrm>
              <a:off x="2826190" y="2232058"/>
              <a:ext cx="2642104" cy="696360"/>
              <a:chOff x="2826190" y="2232058"/>
              <a:chExt cx="2642104" cy="696360"/>
            </a:xfrm>
          </p:grpSpPr>
          <p:sp>
            <p:nvSpPr>
              <p:cNvPr id="5" name="Овал 4"/>
              <p:cNvSpPr/>
              <p:nvPr/>
            </p:nvSpPr>
            <p:spPr>
              <a:xfrm>
                <a:off x="4354718" y="2580238"/>
                <a:ext cx="1113576" cy="334978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6" name="Прямая со стрелкой 5"/>
              <p:cNvCxnSpPr/>
              <p:nvPr/>
            </p:nvCxnSpPr>
            <p:spPr>
              <a:xfrm>
                <a:off x="4006161" y="2580238"/>
                <a:ext cx="348557" cy="144856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Прямоугольник 8"/>
              <p:cNvSpPr/>
              <p:nvPr/>
            </p:nvSpPr>
            <p:spPr>
              <a:xfrm>
                <a:off x="2826190" y="2232058"/>
                <a:ext cx="1354250" cy="696360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b="1" dirty="0" smtClean="0">
                    <a:solidFill>
                      <a:srgbClr val="FF0000"/>
                    </a:solidFill>
                  </a:rPr>
                  <a:t>Для женщин – «Достойна»</a:t>
                </a:r>
                <a:endParaRPr lang="ru-RU" sz="12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1" name="Группа 10"/>
            <p:cNvGrpSpPr/>
            <p:nvPr/>
          </p:nvGrpSpPr>
          <p:grpSpPr>
            <a:xfrm>
              <a:off x="8030425" y="2440668"/>
              <a:ext cx="3052530" cy="940802"/>
              <a:chOff x="4131701" y="1974414"/>
              <a:chExt cx="2620089" cy="940802"/>
            </a:xfrm>
          </p:grpSpPr>
          <p:sp>
            <p:nvSpPr>
              <p:cNvPr id="12" name="Овал 11"/>
              <p:cNvSpPr/>
              <p:nvPr/>
            </p:nvSpPr>
            <p:spPr>
              <a:xfrm>
                <a:off x="4131701" y="2580238"/>
                <a:ext cx="1336594" cy="334978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3" name="Прямая со стрелкой 12"/>
              <p:cNvCxnSpPr/>
              <p:nvPr/>
            </p:nvCxnSpPr>
            <p:spPr>
              <a:xfrm flipH="1">
                <a:off x="5213106" y="2358808"/>
                <a:ext cx="368868" cy="257644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Прямоугольник 13"/>
              <p:cNvSpPr/>
              <p:nvPr/>
            </p:nvSpPr>
            <p:spPr>
              <a:xfrm>
                <a:off x="5397540" y="1974414"/>
                <a:ext cx="1354250" cy="696360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b="1" dirty="0">
                    <a:solidFill>
                      <a:srgbClr val="FF0000"/>
                    </a:solidFill>
                  </a:rPr>
                  <a:t>у</a:t>
                </a:r>
                <a:r>
                  <a:rPr lang="ru-RU" sz="1200" b="1" dirty="0" smtClean="0">
                    <a:solidFill>
                      <a:srgbClr val="FF0000"/>
                    </a:solidFill>
                  </a:rPr>
                  <a:t>казывать необходимую степень</a:t>
                </a:r>
                <a:endParaRPr lang="ru-RU" sz="12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6" name="Группа 15"/>
            <p:cNvGrpSpPr/>
            <p:nvPr/>
          </p:nvGrpSpPr>
          <p:grpSpPr>
            <a:xfrm>
              <a:off x="9434359" y="3137027"/>
              <a:ext cx="2642963" cy="1262601"/>
              <a:chOff x="8880148" y="3566161"/>
              <a:chExt cx="3132292" cy="1312231"/>
            </a:xfrm>
          </p:grpSpPr>
          <p:sp>
            <p:nvSpPr>
              <p:cNvPr id="17" name="Овал 16"/>
              <p:cNvSpPr/>
              <p:nvPr/>
            </p:nvSpPr>
            <p:spPr>
              <a:xfrm>
                <a:off x="8880148" y="4335183"/>
                <a:ext cx="1520982" cy="543209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8" name="Прямая со стрелкой 17"/>
              <p:cNvCxnSpPr/>
              <p:nvPr/>
            </p:nvCxnSpPr>
            <p:spPr>
              <a:xfrm flipH="1">
                <a:off x="9909017" y="4207335"/>
                <a:ext cx="642796" cy="144856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Прямоугольник 18"/>
              <p:cNvSpPr/>
              <p:nvPr/>
            </p:nvSpPr>
            <p:spPr>
              <a:xfrm>
                <a:off x="10483912" y="3566161"/>
                <a:ext cx="1528528" cy="1049140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b="1" dirty="0" smtClean="0">
                    <a:solidFill>
                      <a:srgbClr val="FF0000"/>
                    </a:solidFill>
                  </a:rPr>
                  <a:t>Вписывать ТОЛЬКО инициал имени и без пробела - фамилию</a:t>
                </a:r>
                <a:endParaRPr lang="ru-RU" sz="1200" b="1" dirty="0">
                  <a:solidFill>
                    <a:srgbClr val="FF0000"/>
                  </a:solidFill>
                </a:endParaRPr>
              </a:p>
            </p:txBody>
          </p:sp>
        </p:grpSp>
      </p:grpSp>
      <p:cxnSp>
        <p:nvCxnSpPr>
          <p:cNvPr id="21" name="Прямая соединительная линия 20"/>
          <p:cNvCxnSpPr/>
          <p:nvPr/>
        </p:nvCxnSpPr>
        <p:spPr>
          <a:xfrm flipV="1">
            <a:off x="3063844" y="3372036"/>
            <a:ext cx="5267828" cy="943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579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Заключение старших начальников </a:t>
            </a:r>
            <a:r>
              <a:rPr lang="ru-RU" b="1" dirty="0" smtClean="0"/>
              <a:t>(медаль)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901" y="1967573"/>
            <a:ext cx="9240214" cy="3292490"/>
          </a:xfrm>
        </p:spPr>
      </p:pic>
      <p:grpSp>
        <p:nvGrpSpPr>
          <p:cNvPr id="8" name="Группа 7"/>
          <p:cNvGrpSpPr/>
          <p:nvPr/>
        </p:nvGrpSpPr>
        <p:grpSpPr>
          <a:xfrm>
            <a:off x="2050613" y="2146428"/>
            <a:ext cx="2575709" cy="696360"/>
            <a:chOff x="2050613" y="2146428"/>
            <a:chExt cx="2575709" cy="696360"/>
          </a:xfrm>
        </p:grpSpPr>
        <p:sp>
          <p:nvSpPr>
            <p:cNvPr id="5" name="Овал 4"/>
            <p:cNvSpPr/>
            <p:nvPr/>
          </p:nvSpPr>
          <p:spPr>
            <a:xfrm>
              <a:off x="3512746" y="2507810"/>
              <a:ext cx="1113576" cy="334978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 стрелкой 5"/>
            <p:cNvCxnSpPr/>
            <p:nvPr/>
          </p:nvCxnSpPr>
          <p:spPr>
            <a:xfrm>
              <a:off x="3164189" y="2507810"/>
              <a:ext cx="348557" cy="14485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Прямоугольник 6"/>
            <p:cNvSpPr/>
            <p:nvPr/>
          </p:nvSpPr>
          <p:spPr>
            <a:xfrm>
              <a:off x="2050613" y="2146428"/>
              <a:ext cx="1354250" cy="69636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rgbClr val="FF0000"/>
                  </a:solidFill>
                </a:rPr>
                <a:t>Для женщин – «Достойна»</a:t>
              </a:r>
              <a:endParaRPr lang="ru-RU" sz="1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9" name="Овал 8"/>
          <p:cNvSpPr/>
          <p:nvPr/>
        </p:nvSpPr>
        <p:spPr>
          <a:xfrm>
            <a:off x="9638742" y="3867911"/>
            <a:ext cx="1283373" cy="52266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10506880" y="3744898"/>
            <a:ext cx="542378" cy="13937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0991965" y="3127974"/>
            <a:ext cx="1289740" cy="100946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Вписывать ТОЛЬКО инициал имени и без пробела - фамилию</a:t>
            </a:r>
            <a:endParaRPr lang="ru-RU" sz="1200" b="1" dirty="0">
              <a:solidFill>
                <a:srgbClr val="FF0000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366727" y="3383025"/>
            <a:ext cx="791370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952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</TotalTime>
  <Words>588</Words>
  <Application>Microsoft Office PowerPoint</Application>
  <PresentationFormat>Произвольный</PresentationFormat>
  <Paragraphs>107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Ретро</vt:lpstr>
      <vt:lpstr>Тема Office</vt:lpstr>
      <vt:lpstr>Подготовка документов на награждение знаками отличия Министерства обороны Российской Федерации</vt:lpstr>
      <vt:lpstr>Общие положения</vt:lpstr>
      <vt:lpstr>Требования по заполнению</vt:lpstr>
      <vt:lpstr>Презентация PowerPoint</vt:lpstr>
      <vt:lpstr>Презентация PowerPoint</vt:lpstr>
      <vt:lpstr>Выводы</vt:lpstr>
      <vt:lpstr>Первое согласование</vt:lpstr>
      <vt:lpstr>Заключение старших начальников (знаки)</vt:lpstr>
      <vt:lpstr>Заключение старших начальников (медаль)</vt:lpstr>
      <vt:lpstr>Третье согласование</vt:lpstr>
      <vt:lpstr>Данные пунктов 1-9</vt:lpstr>
      <vt:lpstr>Информация по наградам 2012-2018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оформления Представлений на награждение знаками отличия Министерства обороны Российской Федерации</dc:title>
  <dc:creator>Яна Марушина</dc:creator>
  <cp:lastModifiedBy>Admin</cp:lastModifiedBy>
  <cp:revision>53</cp:revision>
  <dcterms:created xsi:type="dcterms:W3CDTF">2016-03-24T14:35:32Z</dcterms:created>
  <dcterms:modified xsi:type="dcterms:W3CDTF">2018-11-15T11:06:34Z</dcterms:modified>
</cp:coreProperties>
</file>